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77" r:id="rId6"/>
    <p:sldId id="258" r:id="rId7"/>
    <p:sldId id="298" r:id="rId8"/>
    <p:sldId id="290" r:id="rId9"/>
    <p:sldId id="264" r:id="rId10"/>
    <p:sldId id="291" r:id="rId11"/>
    <p:sldId id="268" r:id="rId12"/>
    <p:sldId id="293" r:id="rId13"/>
    <p:sldId id="295" r:id="rId14"/>
    <p:sldId id="286" r:id="rId15"/>
    <p:sldId id="297" r:id="rId16"/>
    <p:sldId id="294" r:id="rId17"/>
    <p:sldId id="296" r:id="rId18"/>
    <p:sldId id="262" r:id="rId19"/>
    <p:sldId id="279"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204" autoAdjust="0"/>
  </p:normalViewPr>
  <p:slideViewPr>
    <p:cSldViewPr snapToGrid="0">
      <p:cViewPr varScale="1">
        <p:scale>
          <a:sx n="71" d="100"/>
          <a:sy n="71" d="100"/>
        </p:scale>
        <p:origin x="696" y="7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18-Jan-26</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18-Jan-26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730900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3663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33693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416314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27479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914015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mailto:salaubukola85@gmail.co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github.com/salaubukola85-hub/Sales-Analysis-Dashboar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Basic presentation</a:t>
            </a:r>
          </a:p>
        </p:txBody>
      </p:sp>
      <p:sp>
        <p:nvSpPr>
          <p:cNvPr id="3" name="TextBox 2">
            <a:extLst>
              <a:ext uri="{FF2B5EF4-FFF2-40B4-BE49-F238E27FC236}">
                <a16:creationId xmlns:a16="http://schemas.microsoft.com/office/drawing/2014/main" id="{04635B7D-B7A1-4AB1-987A-D57D3F56ACFC}"/>
              </a:ext>
            </a:extLst>
          </p:cNvPr>
          <p:cNvSpPr txBox="1"/>
          <p:nvPr/>
        </p:nvSpPr>
        <p:spPr>
          <a:xfrm rot="20318708">
            <a:off x="3213847" y="1640536"/>
            <a:ext cx="7745506" cy="1569660"/>
          </a:xfrm>
          <a:prstGeom prst="rect">
            <a:avLst/>
          </a:prstGeom>
          <a:noFill/>
        </p:spPr>
        <p:txBody>
          <a:bodyPr wrap="square" rtlCol="0">
            <a:spAutoFit/>
          </a:bodyPr>
          <a:lstStyle/>
          <a:p>
            <a:pPr algn="ctr"/>
            <a:r>
              <a:rPr lang="en-US" sz="4800" dirty="0">
                <a:latin typeface="Amasis MT Pro Black" panose="02040A04050005020304" pitchFamily="18" charset="0"/>
                <a:cs typeface="Times New Roman" panose="02020603050405020304" pitchFamily="18" charset="0"/>
              </a:rPr>
              <a:t>SALES AND CUSTOMER ANALYSIS REPORTS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14A8A1B-D0F3-4205-9FD3-F44914CC6FC2}"/>
              </a:ext>
            </a:extLst>
          </p:cNvPr>
          <p:cNvPicPr>
            <a:picLocks noChangeAspect="1"/>
          </p:cNvPicPr>
          <p:nvPr/>
        </p:nvPicPr>
        <p:blipFill>
          <a:blip r:embed="rId3"/>
          <a:stretch>
            <a:fillRect/>
          </a:stretch>
        </p:blipFill>
        <p:spPr>
          <a:xfrm>
            <a:off x="81572" y="389670"/>
            <a:ext cx="10945827" cy="6118705"/>
          </a:xfrm>
          <a:prstGeom prst="rect">
            <a:avLst/>
          </a:prstGeom>
        </p:spPr>
      </p:pic>
    </p:spTree>
    <p:extLst>
      <p:ext uri="{BB962C8B-B14F-4D97-AF65-F5344CB8AC3E}">
        <p14:creationId xmlns:p14="http://schemas.microsoft.com/office/powerpoint/2010/main" val="371270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6" name="Picture 5" descr="A screenshot of a computer&#10;&#10;AI-generated content may be incorrect.">
            <a:extLst>
              <a:ext uri="{FF2B5EF4-FFF2-40B4-BE49-F238E27FC236}">
                <a16:creationId xmlns:a16="http://schemas.microsoft.com/office/drawing/2014/main" id="{3E3F5FC2-92DF-445C-A603-CBAF6C772237}"/>
              </a:ext>
            </a:extLst>
          </p:cNvPr>
          <p:cNvPicPr>
            <a:picLocks noChangeAspect="1"/>
          </p:cNvPicPr>
          <p:nvPr/>
        </p:nvPicPr>
        <p:blipFill>
          <a:blip r:embed="rId3"/>
          <a:stretch>
            <a:fillRect/>
          </a:stretch>
        </p:blipFill>
        <p:spPr>
          <a:xfrm>
            <a:off x="1813599" y="947132"/>
            <a:ext cx="10159107" cy="5278856"/>
          </a:xfrm>
          <a:prstGeom prst="rect">
            <a:avLst/>
          </a:prstGeom>
        </p:spPr>
      </p:pic>
      <p:sp>
        <p:nvSpPr>
          <p:cNvPr id="9" name="TextBox 8">
            <a:extLst>
              <a:ext uri="{FF2B5EF4-FFF2-40B4-BE49-F238E27FC236}">
                <a16:creationId xmlns:a16="http://schemas.microsoft.com/office/drawing/2014/main" id="{00841F31-836C-49C6-A02C-AB8DB7B1E622}"/>
              </a:ext>
            </a:extLst>
          </p:cNvPr>
          <p:cNvSpPr txBox="1"/>
          <p:nvPr/>
        </p:nvSpPr>
        <p:spPr>
          <a:xfrm>
            <a:off x="4666129" y="108884"/>
            <a:ext cx="4101353"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Data Modelling</a:t>
            </a:r>
          </a:p>
        </p:txBody>
      </p:sp>
    </p:spTree>
    <p:extLst>
      <p:ext uri="{BB962C8B-B14F-4D97-AF65-F5344CB8AC3E}">
        <p14:creationId xmlns:p14="http://schemas.microsoft.com/office/powerpoint/2010/main" val="141878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3" name="Picture 2" descr="A screenshot of a computer&#10;&#10;AI-generated content may be incorrect.">
            <a:extLst>
              <a:ext uri="{FF2B5EF4-FFF2-40B4-BE49-F238E27FC236}">
                <a16:creationId xmlns:a16="http://schemas.microsoft.com/office/drawing/2014/main" id="{E8DEB427-A5B5-4FC1-A5F3-F74D9AD864D0}"/>
              </a:ext>
            </a:extLst>
          </p:cNvPr>
          <p:cNvPicPr>
            <a:picLocks noChangeAspect="1"/>
          </p:cNvPicPr>
          <p:nvPr/>
        </p:nvPicPr>
        <p:blipFill>
          <a:blip r:embed="rId3"/>
          <a:stretch>
            <a:fillRect/>
          </a:stretch>
        </p:blipFill>
        <p:spPr>
          <a:xfrm>
            <a:off x="1738743" y="780282"/>
            <a:ext cx="9570233" cy="5927220"/>
          </a:xfrm>
          <a:prstGeom prst="rect">
            <a:avLst/>
          </a:prstGeom>
        </p:spPr>
      </p:pic>
      <p:sp>
        <p:nvSpPr>
          <p:cNvPr id="5" name="TextBox 4">
            <a:extLst>
              <a:ext uri="{FF2B5EF4-FFF2-40B4-BE49-F238E27FC236}">
                <a16:creationId xmlns:a16="http://schemas.microsoft.com/office/drawing/2014/main" id="{45B38FDB-8AEB-498E-BE07-1CF3DE782F59}"/>
              </a:ext>
            </a:extLst>
          </p:cNvPr>
          <p:cNvSpPr txBox="1"/>
          <p:nvPr/>
        </p:nvSpPr>
        <p:spPr>
          <a:xfrm>
            <a:off x="3913094" y="72396"/>
            <a:ext cx="489473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Dax Measures</a:t>
            </a:r>
          </a:p>
        </p:txBody>
      </p:sp>
    </p:spTree>
    <p:extLst>
      <p:ext uri="{BB962C8B-B14F-4D97-AF65-F5344CB8AC3E}">
        <p14:creationId xmlns:p14="http://schemas.microsoft.com/office/powerpoint/2010/main" val="239874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4" name="TextBox 3">
            <a:extLst>
              <a:ext uri="{FF2B5EF4-FFF2-40B4-BE49-F238E27FC236}">
                <a16:creationId xmlns:a16="http://schemas.microsoft.com/office/drawing/2014/main" id="{5F0847E7-4AA8-4C2C-BD12-784C4798A45F}"/>
              </a:ext>
            </a:extLst>
          </p:cNvPr>
          <p:cNvSpPr txBox="1"/>
          <p:nvPr/>
        </p:nvSpPr>
        <p:spPr>
          <a:xfrm>
            <a:off x="4881282" y="0"/>
            <a:ext cx="3267636"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Key Insights</a:t>
            </a:r>
          </a:p>
        </p:txBody>
      </p:sp>
      <p:sp>
        <p:nvSpPr>
          <p:cNvPr id="5" name="TextBox 4">
            <a:extLst>
              <a:ext uri="{FF2B5EF4-FFF2-40B4-BE49-F238E27FC236}">
                <a16:creationId xmlns:a16="http://schemas.microsoft.com/office/drawing/2014/main" id="{B2CB4E44-3EC2-4146-B174-AB15FB6768DE}"/>
              </a:ext>
            </a:extLst>
          </p:cNvPr>
          <p:cNvSpPr txBox="1"/>
          <p:nvPr/>
        </p:nvSpPr>
        <p:spPr>
          <a:xfrm>
            <a:off x="2891118" y="707886"/>
            <a:ext cx="9144000" cy="5324535"/>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Overall Business Performance:</a:t>
            </a:r>
          </a:p>
          <a:p>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Total sales reached ₦14.5M with 5,000 orders and an AOV of 2,907.</a:t>
            </a:r>
          </a:p>
          <a:p>
            <a:r>
              <a:rPr lang="en-US" sz="1700" dirty="0">
                <a:latin typeface="Times New Roman" panose="02020603050405020304" pitchFamily="18" charset="0"/>
                <a:cs typeface="Times New Roman" panose="02020603050405020304" pitchFamily="18" charset="0"/>
              </a:rPr>
              <a:t>YoY growth shows sales increased by 14.6%, orders by 12.3%, and quantity by 10.4%, indicating strong business momentum.</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Monthly / Time-Based Trend:</a:t>
            </a:r>
          </a:p>
          <a:p>
            <a:r>
              <a:rPr lang="en-US" sz="1700" dirty="0">
                <a:latin typeface="Times New Roman" panose="02020603050405020304" pitchFamily="18" charset="0"/>
                <a:cs typeface="Times New Roman" panose="02020603050405020304" pitchFamily="18" charset="0"/>
              </a:rPr>
              <a:t>Peak month: January (₦1.44M) shows strong early-year demand.</a:t>
            </a:r>
          </a:p>
          <a:p>
            <a:r>
              <a:rPr lang="en-US" sz="1700" dirty="0">
                <a:latin typeface="Times New Roman" panose="02020603050405020304" pitchFamily="18" charset="0"/>
                <a:cs typeface="Times New Roman" panose="02020603050405020304" pitchFamily="18" charset="0"/>
              </a:rPr>
              <a:t>Other strong months: November (₦1.35M) and May (₦1.28M) indicate seasonal buying patterns.</a:t>
            </a:r>
          </a:p>
          <a:p>
            <a:r>
              <a:rPr lang="en-US" sz="1700" dirty="0">
                <a:latin typeface="Times New Roman" panose="02020603050405020304" pitchFamily="18" charset="0"/>
                <a:cs typeface="Times New Roman" panose="02020603050405020304" pitchFamily="18" charset="0"/>
              </a:rPr>
              <a:t>Low months: June (₦1.04M) and July (₦1.09M) suggest mid-year slow periods.</a:t>
            </a:r>
          </a:p>
          <a:p>
            <a:r>
              <a:rPr lang="en-US" sz="1700" dirty="0">
                <a:latin typeface="Times New Roman" panose="02020603050405020304" pitchFamily="18" charset="0"/>
                <a:cs typeface="Times New Roman" panose="02020603050405020304" pitchFamily="18" charset="0"/>
              </a:rPr>
              <a:t>Sales remain relatively steady throughout the year, ranging from ₦1.04M to ₦1.44M, with minor seasonal fluctuations..</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Product &amp; Category Insights:</a:t>
            </a:r>
          </a:p>
          <a:p>
            <a:r>
              <a:rPr lang="en-US" sz="1700" dirty="0">
                <a:latin typeface="Times New Roman" panose="02020603050405020304" pitchFamily="18" charset="0"/>
                <a:cs typeface="Times New Roman" panose="02020603050405020304" pitchFamily="18" charset="0"/>
              </a:rPr>
              <a:t>Sports category contributed the highest revenue (₦3.1M).</a:t>
            </a:r>
          </a:p>
          <a:p>
            <a:r>
              <a:rPr lang="en-US" sz="1700" dirty="0">
                <a:latin typeface="Times New Roman" panose="02020603050405020304" pitchFamily="18" charset="0"/>
                <a:cs typeface="Times New Roman" panose="02020603050405020304" pitchFamily="18" charset="0"/>
              </a:rPr>
              <a:t>Clothing category is the lowest performer (₦2.8M), signaling potential need for pricing adjustments or marketing campaigns.</a:t>
            </a:r>
          </a:p>
          <a:p>
            <a:r>
              <a:rPr lang="en-US" sz="1700" dirty="0">
                <a:latin typeface="Times New Roman" panose="02020603050405020304" pitchFamily="18" charset="0"/>
                <a:cs typeface="Times New Roman" panose="02020603050405020304" pitchFamily="18" charset="0"/>
              </a:rPr>
              <a:t>Top-performing products drive a large portion of revenue, highlighting focus areas for growth and inventory planning.</a:t>
            </a: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331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4" name="TextBox 3">
            <a:extLst>
              <a:ext uri="{FF2B5EF4-FFF2-40B4-BE49-F238E27FC236}">
                <a16:creationId xmlns:a16="http://schemas.microsoft.com/office/drawing/2014/main" id="{5F0847E7-4AA8-4C2C-BD12-784C4798A45F}"/>
              </a:ext>
            </a:extLst>
          </p:cNvPr>
          <p:cNvSpPr txBox="1"/>
          <p:nvPr/>
        </p:nvSpPr>
        <p:spPr>
          <a:xfrm>
            <a:off x="4881282" y="0"/>
            <a:ext cx="3267636"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Key Insights</a:t>
            </a:r>
          </a:p>
        </p:txBody>
      </p:sp>
      <p:sp>
        <p:nvSpPr>
          <p:cNvPr id="5" name="TextBox 4">
            <a:extLst>
              <a:ext uri="{FF2B5EF4-FFF2-40B4-BE49-F238E27FC236}">
                <a16:creationId xmlns:a16="http://schemas.microsoft.com/office/drawing/2014/main" id="{B2CB4E44-3EC2-4146-B174-AB15FB6768DE}"/>
              </a:ext>
            </a:extLst>
          </p:cNvPr>
          <p:cNvSpPr txBox="1"/>
          <p:nvPr/>
        </p:nvSpPr>
        <p:spPr>
          <a:xfrm>
            <a:off x="2904564" y="707886"/>
            <a:ext cx="9130553" cy="5847755"/>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Customer Insights:</a:t>
            </a:r>
          </a:p>
          <a:p>
            <a:r>
              <a:rPr lang="en-US" sz="1700" dirty="0">
                <a:latin typeface="Times New Roman" panose="02020603050405020304" pitchFamily="18" charset="0"/>
                <a:cs typeface="Times New Roman" panose="02020603050405020304" pitchFamily="18" charset="0"/>
              </a:rPr>
              <a:t>Female customers contribute ₦9.4M, compared to ₦5.2M from male customers, indicating women are the primary revenue driver.</a:t>
            </a:r>
          </a:p>
          <a:p>
            <a:r>
              <a:rPr lang="en-US" sz="1700" dirty="0">
                <a:latin typeface="Times New Roman" panose="02020603050405020304" pitchFamily="18" charset="0"/>
                <a:cs typeface="Times New Roman" panose="02020603050405020304" pitchFamily="18" charset="0"/>
              </a:rPr>
              <a:t>Top revenue customer: James Adams ($116K, 17 orders)</a:t>
            </a:r>
          </a:p>
          <a:p>
            <a:r>
              <a:rPr lang="en-US" sz="1700" dirty="0">
                <a:latin typeface="Times New Roman" panose="02020603050405020304" pitchFamily="18" charset="0"/>
                <a:cs typeface="Times New Roman" panose="02020603050405020304" pitchFamily="18" charset="0"/>
              </a:rPr>
              <a:t>Top order customer: Kathleen Kelly (27 orders, $88,769)</a:t>
            </a:r>
          </a:p>
          <a:p>
            <a:r>
              <a:rPr lang="en-US" sz="1700" dirty="0">
                <a:latin typeface="Times New Roman" panose="02020603050405020304" pitchFamily="18" charset="0"/>
                <a:cs typeface="Times New Roman" panose="02020603050405020304" pitchFamily="18" charset="0"/>
              </a:rPr>
              <a:t>Insight: A small group of customers contributes disproportionately to revenue, which can inform loyalty and retention programs.</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Regional Insights:</a:t>
            </a:r>
          </a:p>
          <a:p>
            <a:r>
              <a:rPr lang="en-US" sz="1700" dirty="0">
                <a:latin typeface="Times New Roman" panose="02020603050405020304" pitchFamily="18" charset="0"/>
                <a:cs typeface="Times New Roman" panose="02020603050405020304" pitchFamily="18" charset="0"/>
              </a:rPr>
              <a:t>West region: highest revenue (₦5.23M) and customers (107).</a:t>
            </a:r>
          </a:p>
          <a:p>
            <a:r>
              <a:rPr lang="en-US" sz="1700" dirty="0">
                <a:latin typeface="Times New Roman" panose="02020603050405020304" pitchFamily="18" charset="0"/>
                <a:cs typeface="Times New Roman" panose="02020603050405020304" pitchFamily="18" charset="0"/>
              </a:rPr>
              <a:t>East region: strong performance (₦4.88M, 101 customers).</a:t>
            </a:r>
          </a:p>
          <a:p>
            <a:r>
              <a:rPr lang="en-US" sz="1700" dirty="0">
                <a:latin typeface="Times New Roman" panose="02020603050405020304" pitchFamily="18" charset="0"/>
                <a:cs typeface="Times New Roman" panose="02020603050405020304" pitchFamily="18" charset="0"/>
              </a:rPr>
              <a:t>North region: lowest revenue (₦0.81M) and customers (16), highlighting untapped market potential.</a:t>
            </a:r>
          </a:p>
          <a:p>
            <a:r>
              <a:rPr lang="en-US" sz="1700" dirty="0">
                <a:latin typeface="Times New Roman" panose="02020603050405020304" pitchFamily="18" charset="0"/>
                <a:cs typeface="Times New Roman" panose="02020603050405020304" pitchFamily="18" charset="0"/>
              </a:rPr>
              <a:t>Regional comparison helps prioritize sales and marketing efforts geographically.</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Revenue &amp; Orders by Age Group:</a:t>
            </a:r>
          </a:p>
          <a:p>
            <a:r>
              <a:rPr lang="en-US" sz="1700" dirty="0">
                <a:latin typeface="Times New Roman" panose="02020603050405020304" pitchFamily="18" charset="0"/>
                <a:cs typeface="Times New Roman" panose="02020603050405020304" pitchFamily="18" charset="0"/>
              </a:rPr>
              <a:t>50–65 years: ₦4.9M (highest revenue contributor)</a:t>
            </a:r>
          </a:p>
          <a:p>
            <a:r>
              <a:rPr lang="en-US" sz="1700" dirty="0">
                <a:latin typeface="Times New Roman" panose="02020603050405020304" pitchFamily="18" charset="0"/>
                <a:cs typeface="Times New Roman" panose="02020603050405020304" pitchFamily="18" charset="0"/>
              </a:rPr>
              <a:t>35–49 years: ₦4.2M</a:t>
            </a:r>
          </a:p>
          <a:p>
            <a:r>
              <a:rPr lang="en-US" sz="1700" dirty="0">
                <a:latin typeface="Times New Roman" panose="02020603050405020304" pitchFamily="18" charset="0"/>
                <a:cs typeface="Times New Roman" panose="02020603050405020304" pitchFamily="18" charset="0"/>
              </a:rPr>
              <a:t>25–34 years: ₦3.41M</a:t>
            </a:r>
          </a:p>
          <a:p>
            <a:r>
              <a:rPr lang="en-US" sz="1700" dirty="0">
                <a:latin typeface="Times New Roman" panose="02020603050405020304" pitchFamily="18" charset="0"/>
                <a:cs typeface="Times New Roman" panose="02020603050405020304" pitchFamily="18" charset="0"/>
              </a:rPr>
              <a:t>18–24 years: ₦1.98M (lowest)</a:t>
            </a:r>
          </a:p>
          <a:p>
            <a:r>
              <a:rPr lang="en-US" sz="1700" dirty="0">
                <a:latin typeface="Times New Roman" panose="02020603050405020304" pitchFamily="18" charset="0"/>
                <a:cs typeface="Times New Roman" panose="02020603050405020304" pitchFamily="18" charset="0"/>
              </a:rPr>
              <a:t>Older customers (35–65) generate the highest revenue, while younger customers contribute less in revenue.</a:t>
            </a:r>
          </a:p>
          <a:p>
            <a:r>
              <a:rPr lang="en-US" sz="1700" dirty="0">
                <a:latin typeface="Times New Roman" panose="02020603050405020304" pitchFamily="18" charset="0"/>
                <a:cs typeface="Times New Roman" panose="02020603050405020304" pitchFamily="18" charset="0"/>
              </a:rPr>
              <a:t>Orders follow a similar trend, showing purchase frequency is higher in age group.</a:t>
            </a:r>
          </a:p>
        </p:txBody>
      </p:sp>
    </p:spTree>
    <p:extLst>
      <p:ext uri="{BB962C8B-B14F-4D97-AF65-F5344CB8AC3E}">
        <p14:creationId xmlns:p14="http://schemas.microsoft.com/office/powerpoint/2010/main" val="253457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938866"/>
            <a:ext cx="7606895" cy="2029967"/>
          </a:xfrm>
        </p:spPr>
        <p:txBody>
          <a:bodyPr/>
          <a:lstStyle/>
          <a:p>
            <a:r>
              <a:rPr lang="en-US" dirty="0"/>
              <a:t>Speaking impact​</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pPr marL="0" indent="0">
              <a:buNone/>
            </a:pPr>
            <a:r>
              <a:rPr lang="en-US" dirty="0"/>
              <a:t>o communicate effectively will leave a lasting impact on your audience​</a:t>
            </a:r>
          </a:p>
          <a:p>
            <a:r>
              <a:rPr lang="en-US" dirty="0"/>
              <a:t>Effectively communicating involves not only delivering a message but also resonating with the experiences, values, and emotions of those listening</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11" name="TextBox 10">
            <a:extLst>
              <a:ext uri="{FF2B5EF4-FFF2-40B4-BE49-F238E27FC236}">
                <a16:creationId xmlns:a16="http://schemas.microsoft.com/office/drawing/2014/main" id="{EF32C961-F48C-4FB4-B134-90E6A341497F}"/>
              </a:ext>
            </a:extLst>
          </p:cNvPr>
          <p:cNvSpPr txBox="1"/>
          <p:nvPr/>
        </p:nvSpPr>
        <p:spPr>
          <a:xfrm>
            <a:off x="3803952" y="-706528"/>
            <a:ext cx="5770353" cy="1323439"/>
          </a:xfrm>
          <a:prstGeom prst="rect">
            <a:avLst/>
          </a:prstGeom>
          <a:noFill/>
        </p:spPr>
        <p:txBody>
          <a:bodyPr wrap="square">
            <a:spAutoFit/>
          </a:bodyPr>
          <a:lstStyle/>
          <a:p>
            <a:pPr algn="ctr"/>
            <a:endParaRPr lang="en-US" sz="4000" dirty="0">
              <a:latin typeface="Times New Roman" panose="02020603050405020304" pitchFamily="18" charset="0"/>
              <a:cs typeface="Times New Roman" panose="02020603050405020304" pitchFamily="18" charset="0"/>
            </a:endParaRPr>
          </a:p>
          <a:p>
            <a:pPr algn="ctr"/>
            <a:r>
              <a:rPr lang="en-US" sz="4000" dirty="0">
                <a:latin typeface="Times New Roman" panose="02020603050405020304" pitchFamily="18" charset="0"/>
                <a:cs typeface="Times New Roman" panose="02020603050405020304" pitchFamily="18" charset="0"/>
              </a:rPr>
              <a:t>Recommendations</a:t>
            </a:r>
          </a:p>
        </p:txBody>
      </p:sp>
      <p:sp>
        <p:nvSpPr>
          <p:cNvPr id="6" name="TextBox 5">
            <a:extLst>
              <a:ext uri="{FF2B5EF4-FFF2-40B4-BE49-F238E27FC236}">
                <a16:creationId xmlns:a16="http://schemas.microsoft.com/office/drawing/2014/main" id="{2544C8F5-38AF-4B7F-8095-FD26697DAB32}"/>
              </a:ext>
            </a:extLst>
          </p:cNvPr>
          <p:cNvSpPr txBox="1"/>
          <p:nvPr/>
        </p:nvSpPr>
        <p:spPr>
          <a:xfrm>
            <a:off x="2810435" y="1323439"/>
            <a:ext cx="5230906" cy="202996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3E9AEC4E-6B49-4516-9DF4-32A8297DEBEE}"/>
              </a:ext>
            </a:extLst>
          </p:cNvPr>
          <p:cNvSpPr txBox="1"/>
          <p:nvPr/>
        </p:nvSpPr>
        <p:spPr>
          <a:xfrm>
            <a:off x="1465729" y="616912"/>
            <a:ext cx="10726271" cy="6370975"/>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Target Customer Segments:</a:t>
            </a:r>
          </a:p>
          <a:p>
            <a:r>
              <a:rPr lang="en-US" sz="1700" dirty="0">
                <a:latin typeface="Times New Roman" panose="02020603050405020304" pitchFamily="18" charset="0"/>
                <a:cs typeface="Times New Roman" panose="02020603050405020304" pitchFamily="18" charset="0"/>
              </a:rPr>
              <a:t>Focus marketing efforts on the 50–65 and 35–49 age groups, particularly female customers who contribute most of the revenue.</a:t>
            </a:r>
          </a:p>
          <a:p>
            <a:r>
              <a:rPr lang="en-US" sz="1700" dirty="0">
                <a:latin typeface="Times New Roman" panose="02020603050405020304" pitchFamily="18" charset="0"/>
                <a:cs typeface="Times New Roman" panose="02020603050405020304" pitchFamily="18" charset="0"/>
              </a:rPr>
              <a:t>Top Customer Engagement: Implement loyalty programs and personalized offers for high-value customers like James Adams and Kathleen Kelly to retain revenue contributors. </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Regional Strategy:</a:t>
            </a:r>
          </a:p>
          <a:p>
            <a:r>
              <a:rPr lang="en-US" sz="1700" dirty="0">
                <a:latin typeface="Times New Roman" panose="02020603050405020304" pitchFamily="18" charset="0"/>
                <a:cs typeface="Times New Roman" panose="02020603050405020304" pitchFamily="18" charset="0"/>
              </a:rPr>
              <a:t>Expand marketing and sales efforts in North region to capture untapped potential.</a:t>
            </a:r>
          </a:p>
          <a:p>
            <a:r>
              <a:rPr lang="en-US" sz="1700" dirty="0">
                <a:latin typeface="Times New Roman" panose="02020603050405020304" pitchFamily="18" charset="0"/>
                <a:cs typeface="Times New Roman" panose="02020603050405020304" pitchFamily="18" charset="0"/>
              </a:rPr>
              <a:t>Maintain strong support in West and East regions, aligning inventory with demand.</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Product Strategy:</a:t>
            </a:r>
          </a:p>
          <a:p>
            <a:r>
              <a:rPr lang="en-US" sz="1700" dirty="0">
                <a:latin typeface="Times New Roman" panose="02020603050405020304" pitchFamily="18" charset="0"/>
                <a:cs typeface="Times New Roman" panose="02020603050405020304" pitchFamily="18" charset="0"/>
              </a:rPr>
              <a:t>Invest more in Sports products.</a:t>
            </a:r>
          </a:p>
          <a:p>
            <a:r>
              <a:rPr lang="en-US" sz="1700" dirty="0">
                <a:latin typeface="Times New Roman" panose="02020603050405020304" pitchFamily="18" charset="0"/>
                <a:cs typeface="Times New Roman" panose="02020603050405020304" pitchFamily="18" charset="0"/>
              </a:rPr>
              <a:t>Review and promote underperforming Clothing products.</a:t>
            </a:r>
          </a:p>
          <a:p>
            <a:r>
              <a:rPr lang="en-US" sz="1700" dirty="0">
                <a:latin typeface="Times New Roman" panose="02020603050405020304" pitchFamily="18" charset="0"/>
                <a:cs typeface="Times New Roman" panose="02020603050405020304" pitchFamily="18" charset="0"/>
              </a:rPr>
              <a:t>Allocate high-demand products to regions where they perform best.</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Seasonal &amp; Promotional Planning:</a:t>
            </a:r>
          </a:p>
          <a:p>
            <a:r>
              <a:rPr lang="en-US" sz="1700" dirty="0">
                <a:latin typeface="Times New Roman" panose="02020603050405020304" pitchFamily="18" charset="0"/>
                <a:cs typeface="Times New Roman" panose="02020603050405020304" pitchFamily="18" charset="0"/>
              </a:rPr>
              <a:t>Focus promotions and inventory for peak months (January, May, November).</a:t>
            </a:r>
          </a:p>
          <a:p>
            <a:r>
              <a:rPr lang="en-US" sz="1700" dirty="0">
                <a:latin typeface="Times New Roman" panose="02020603050405020304" pitchFamily="18" charset="0"/>
                <a:cs typeface="Times New Roman" panose="02020603050405020304" pitchFamily="18" charset="0"/>
              </a:rPr>
              <a:t>Boost sales during slow months (June, July) using targeted campaigns, bundles, or discounts.</a:t>
            </a:r>
          </a:p>
          <a:p>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Customer-Centric Marketing: Tailor campaigns by age and gender, leveraging insights to maximize engagement and repeat purchases.</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Data-Driven Decisions: Use the interactive dashboard for real-time KPI monitoring, sales forecasting, and strategic planning to optimize business growth.</a:t>
            </a:r>
          </a:p>
        </p:txBody>
      </p:sp>
    </p:spTree>
    <p:extLst>
      <p:ext uri="{BB962C8B-B14F-4D97-AF65-F5344CB8AC3E}">
        <p14:creationId xmlns:p14="http://schemas.microsoft.com/office/powerpoint/2010/main" val="159392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
        <p:nvSpPr>
          <p:cNvPr id="4" name="TextBox 3">
            <a:extLst>
              <a:ext uri="{FF2B5EF4-FFF2-40B4-BE49-F238E27FC236}">
                <a16:creationId xmlns:a16="http://schemas.microsoft.com/office/drawing/2014/main" id="{4CAC5E08-1F4F-46C8-98EA-E2D7D0160366}"/>
              </a:ext>
            </a:extLst>
          </p:cNvPr>
          <p:cNvSpPr txBox="1"/>
          <p:nvPr/>
        </p:nvSpPr>
        <p:spPr>
          <a:xfrm>
            <a:off x="4020671" y="376518"/>
            <a:ext cx="3133164"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1B09EADB-7E14-4103-A100-2FEC8E67BD46}"/>
              </a:ext>
            </a:extLst>
          </p:cNvPr>
          <p:cNvSpPr txBox="1"/>
          <p:nvPr/>
        </p:nvSpPr>
        <p:spPr>
          <a:xfrm>
            <a:off x="5983941" y="415514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486FA275-A36E-4AEE-A65C-EEBF13EEC1CD}"/>
              </a:ext>
            </a:extLst>
          </p:cNvPr>
          <p:cNvSpPr txBox="1"/>
          <p:nvPr/>
        </p:nvSpPr>
        <p:spPr>
          <a:xfrm>
            <a:off x="1250577" y="1305341"/>
            <a:ext cx="9460340" cy="317009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interactive sales dashboard provides a centralized view of the organization’s performance by combining sales, customer, and product data into actionable insights. It highlights key trends, including top-performing regions, high-value customers, strong product categories, and age and gender-based revenue patterns. By analyzing monthly and seasonal fluctuations, management can make informed decisions about inventory, promotions, and regional expansion. The insights and recommendations derived from this dashboard support data-driven decision-making, enabling the business to optimize strategies, improve customer retention, and identify growth opportunities. Overall, this project demonstrates how analytics can transform raw sales data into meaningful strategies that drive business success.</a:t>
            </a:r>
          </a:p>
        </p:txBody>
      </p:sp>
    </p:spTree>
    <p:extLst>
      <p:ext uri="{BB962C8B-B14F-4D97-AF65-F5344CB8AC3E}">
        <p14:creationId xmlns:p14="http://schemas.microsoft.com/office/powerpoint/2010/main" val="425246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
        <p:nvSpPr>
          <p:cNvPr id="4" name="TextBox 3">
            <a:extLst>
              <a:ext uri="{FF2B5EF4-FFF2-40B4-BE49-F238E27FC236}">
                <a16:creationId xmlns:a16="http://schemas.microsoft.com/office/drawing/2014/main" id="{B83B122B-B7D2-4F65-8D7A-396B14F57D4C}"/>
              </a:ext>
            </a:extLst>
          </p:cNvPr>
          <p:cNvSpPr txBox="1"/>
          <p:nvPr/>
        </p:nvSpPr>
        <p:spPr>
          <a:xfrm>
            <a:off x="3818965" y="363074"/>
            <a:ext cx="6669741"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THANK YOU</a:t>
            </a:r>
          </a:p>
        </p:txBody>
      </p:sp>
      <p:sp>
        <p:nvSpPr>
          <p:cNvPr id="5" name="TextBox 4">
            <a:extLst>
              <a:ext uri="{FF2B5EF4-FFF2-40B4-BE49-F238E27FC236}">
                <a16:creationId xmlns:a16="http://schemas.microsoft.com/office/drawing/2014/main" id="{6701BC79-0E4C-490E-84B2-3C1A0BE1607B}"/>
              </a:ext>
            </a:extLst>
          </p:cNvPr>
          <p:cNvSpPr txBox="1"/>
          <p:nvPr/>
        </p:nvSpPr>
        <p:spPr>
          <a:xfrm>
            <a:off x="4128247" y="2030506"/>
            <a:ext cx="666974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Email: </a:t>
            </a:r>
            <a:r>
              <a:rPr lang="en-US" sz="2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salaubukola85@gmail.com</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GitHub: </a:t>
            </a:r>
            <a:r>
              <a:rPr lang="en-US" sz="24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https://github.com/salaubukola85-hub/Sales-Analysis-Dashboard</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LinkedIn: https://www.linkedin.com/in/salau-bukola-783922289</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6256524" y="1323695"/>
            <a:ext cx="4433887" cy="2668587"/>
          </a:xfrm>
        </p:spPr>
        <p:txBody>
          <a:bodyPr>
            <a:normAutofit fontScale="85000" lnSpcReduction="10000"/>
          </a:bodyPr>
          <a:lstStyle/>
          <a:p>
            <a:pPr>
              <a:buFont typeface="Wingdings" panose="05000000000000000000" pitchFamily="2" charset="2"/>
              <a:buChar char="§"/>
            </a:pPr>
            <a:r>
              <a:rPr lang="en-US" sz="2400" dirty="0">
                <a:solidFill>
                  <a:srgbClr val="002060"/>
                </a:solidFill>
                <a:latin typeface="Amasis MT Pro Medium" panose="020B0604020202020204" pitchFamily="18" charset="0"/>
              </a:rPr>
              <a:t>Introduction	</a:t>
            </a:r>
          </a:p>
          <a:p>
            <a:pPr>
              <a:buFont typeface="Wingdings" panose="05000000000000000000" pitchFamily="2" charset="2"/>
              <a:buChar char="§"/>
            </a:pPr>
            <a:r>
              <a:rPr lang="en-US" sz="2400" dirty="0">
                <a:solidFill>
                  <a:srgbClr val="002060"/>
                </a:solidFill>
                <a:latin typeface="Amasis MT Pro Medium" panose="020B0604020202020204" pitchFamily="18" charset="0"/>
              </a:rPr>
              <a:t>Objective</a:t>
            </a:r>
          </a:p>
          <a:p>
            <a:pPr>
              <a:buFont typeface="Wingdings" panose="05000000000000000000" pitchFamily="2" charset="2"/>
              <a:buChar char="§"/>
            </a:pPr>
            <a:r>
              <a:rPr lang="en-US" sz="2400" dirty="0">
                <a:solidFill>
                  <a:srgbClr val="002060"/>
                </a:solidFill>
                <a:latin typeface="Amasis MT Pro Medium" panose="020B0604020202020204" pitchFamily="18" charset="0"/>
              </a:rPr>
              <a:t>Case Problem	</a:t>
            </a:r>
          </a:p>
          <a:p>
            <a:pPr>
              <a:buFont typeface="Wingdings" panose="05000000000000000000" pitchFamily="2" charset="2"/>
              <a:buChar char="§"/>
            </a:pPr>
            <a:r>
              <a:rPr lang="en-US" sz="2400" dirty="0">
                <a:solidFill>
                  <a:srgbClr val="002060"/>
                </a:solidFill>
                <a:latin typeface="Amasis MT Pro Medium" panose="020B0604020202020204" pitchFamily="18" charset="0"/>
              </a:rPr>
              <a:t>Insights and Recommendation</a:t>
            </a:r>
          </a:p>
          <a:p>
            <a:pPr>
              <a:buFont typeface="Wingdings" panose="05000000000000000000" pitchFamily="2" charset="2"/>
              <a:buChar char="§"/>
            </a:pPr>
            <a:r>
              <a:rPr lang="en-US" sz="2400" dirty="0">
                <a:solidFill>
                  <a:srgbClr val="002060"/>
                </a:solidFill>
                <a:latin typeface="Amasis MT Pro Medium" panose="020B0604020202020204" pitchFamily="18" charset="0"/>
              </a:rPr>
              <a:t>Case Problem	</a:t>
            </a:r>
          </a:p>
          <a:p>
            <a:pPr>
              <a:buFont typeface="Wingdings" panose="05000000000000000000" pitchFamily="2" charset="2"/>
              <a:buChar char="§"/>
            </a:pPr>
            <a:r>
              <a:rPr lang="en-US" sz="2400" dirty="0">
                <a:solidFill>
                  <a:srgbClr val="002060"/>
                </a:solidFill>
                <a:latin typeface="Amasis MT Pro Medium" panose="020B0604020202020204" pitchFamily="18" charset="0"/>
              </a:rPr>
              <a:t>Conclusion</a:t>
            </a:r>
          </a:p>
          <a:p>
            <a:pPr>
              <a:buFont typeface="Wingdings" panose="05000000000000000000" pitchFamily="2" charset="2"/>
              <a:buChar char="§"/>
            </a:pPr>
            <a:endParaRPr lang="en-US" dirty="0">
              <a:solidFill>
                <a:srgbClr val="002060"/>
              </a:solidFill>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7" name="TextBox 6">
            <a:extLst>
              <a:ext uri="{FF2B5EF4-FFF2-40B4-BE49-F238E27FC236}">
                <a16:creationId xmlns:a16="http://schemas.microsoft.com/office/drawing/2014/main" id="{8806F13F-E80E-4DED-9A4F-DC6FE7EEBA4F}"/>
              </a:ext>
            </a:extLst>
          </p:cNvPr>
          <p:cNvSpPr txBox="1"/>
          <p:nvPr/>
        </p:nvSpPr>
        <p:spPr>
          <a:xfrm>
            <a:off x="1116106" y="519668"/>
            <a:ext cx="4289612" cy="646331"/>
          </a:xfrm>
          <a:prstGeom prst="rect">
            <a:avLst/>
          </a:prstGeom>
          <a:noFill/>
        </p:spPr>
        <p:txBody>
          <a:bodyPr wrap="square">
            <a:spAutoFit/>
          </a:bodyPr>
          <a:lstStyle/>
          <a:p>
            <a:r>
              <a:rPr lang="en-US" sz="3600" dirty="0">
                <a:solidFill>
                  <a:srgbClr val="002060"/>
                </a:solidFill>
                <a:latin typeface="Amasis MT Pro Medium" panose="020B0604020202020204" pitchFamily="18" charset="0"/>
              </a:rPr>
              <a:t>Table of</a:t>
            </a:r>
            <a:r>
              <a:rPr lang="en-US" sz="3600" dirty="0">
                <a:solidFill>
                  <a:schemeClr val="tx1"/>
                </a:solidFill>
              </a:rPr>
              <a:t> </a:t>
            </a:r>
            <a:r>
              <a:rPr lang="en-US" sz="3600" dirty="0">
                <a:solidFill>
                  <a:srgbClr val="002060"/>
                </a:solidFill>
                <a:latin typeface="Amasis MT Pro Medium" panose="020B0604020202020204" pitchFamily="18" charset="0"/>
              </a:rPr>
              <a:t>contents</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duotone>
              <a:schemeClr val="accent6">
                <a:shade val="45000"/>
                <a:satMod val="135000"/>
              </a:schemeClr>
              <a:prstClr val="white"/>
            </a:duotone>
          </a:blip>
          <a:srcRect l="24936" r="24936"/>
          <a:stretch/>
        </p:blipFill>
        <p:spPr>
          <a:xfrm rot="10800000">
            <a:off x="1" y="815110"/>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3AC40E2-C3C2-4799-91FD-0D0E814C88FA}"/>
              </a:ext>
            </a:extLst>
          </p:cNvPr>
          <p:cNvSpPr txBox="1">
            <a:spLocks/>
          </p:cNvSpPr>
          <p:nvPr/>
        </p:nvSpPr>
        <p:spPr>
          <a:xfrm>
            <a:off x="4528894" y="282389"/>
            <a:ext cx="5220224" cy="972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pPr algn="ctr"/>
            <a:endParaRPr lang="en-US" dirty="0"/>
          </a:p>
        </p:txBody>
      </p:sp>
      <p:sp>
        <p:nvSpPr>
          <p:cNvPr id="10" name="TextBox 9">
            <a:extLst>
              <a:ext uri="{FF2B5EF4-FFF2-40B4-BE49-F238E27FC236}">
                <a16:creationId xmlns:a16="http://schemas.microsoft.com/office/drawing/2014/main" id="{9C4AD0E7-65A7-4595-BC97-2264F7E220F5}"/>
              </a:ext>
            </a:extLst>
          </p:cNvPr>
          <p:cNvSpPr txBox="1"/>
          <p:nvPr/>
        </p:nvSpPr>
        <p:spPr>
          <a:xfrm>
            <a:off x="4174089" y="660400"/>
            <a:ext cx="7847582" cy="6186309"/>
          </a:xfrm>
          <a:prstGeom prst="rect">
            <a:avLst/>
          </a:prstGeom>
          <a:noFill/>
        </p:spPr>
        <p:txBody>
          <a:bodyPr wrap="square">
            <a:spAutoFit/>
          </a:bodyPr>
          <a:lstStyle/>
          <a:p>
            <a:r>
              <a:rPr lang="en-US" sz="1650" dirty="0">
                <a:latin typeface="Times New Roman" panose="02020603050405020304" pitchFamily="18" charset="0"/>
                <a:cs typeface="Times New Roman" panose="02020603050405020304" pitchFamily="18" charset="0"/>
              </a:rPr>
              <a:t>In today’s data-driven business environment, organizations require clear visibility into their sales performance to make informed strategic decisions. However, raw transactional data alone does not provide sufficient insight into revenue trends, customer behavior, or the key drivers of business growth. This project was undertaken to transform sales data into meaningful, actionable insights that support effective decision-making.</a:t>
            </a:r>
          </a:p>
          <a:p>
            <a:endParaRPr lang="en-US" sz="1650" dirty="0">
              <a:latin typeface="Times New Roman" panose="02020603050405020304" pitchFamily="18" charset="0"/>
              <a:cs typeface="Times New Roman" panose="02020603050405020304" pitchFamily="18" charset="0"/>
            </a:endParaRPr>
          </a:p>
          <a:p>
            <a:r>
              <a:rPr lang="en-US" sz="1650" dirty="0">
                <a:latin typeface="Times New Roman" panose="02020603050405020304" pitchFamily="18" charset="0"/>
                <a:cs typeface="Times New Roman" panose="02020603050405020304" pitchFamily="18" charset="0"/>
              </a:rPr>
              <a:t>As a Sales Data Analyst, I was engaged to analyze sales performance and develop interactive dashboards that provide management with a comprehensive view of business operations. The analysis focuses on understanding overall revenue performance, identifying growth patterns across time periods, evaluating product and regional contributions, and examining customer purchasing behavior.</a:t>
            </a:r>
          </a:p>
          <a:p>
            <a:endParaRPr lang="en-US" sz="1650" dirty="0">
              <a:latin typeface="Times New Roman" panose="02020603050405020304" pitchFamily="18" charset="0"/>
              <a:cs typeface="Times New Roman" panose="02020603050405020304" pitchFamily="18" charset="0"/>
            </a:endParaRPr>
          </a:p>
          <a:p>
            <a:r>
              <a:rPr lang="en-US" sz="1650" dirty="0">
                <a:latin typeface="Times New Roman" panose="02020603050405020304" pitchFamily="18" charset="0"/>
                <a:cs typeface="Times New Roman" panose="02020603050405020304" pitchFamily="18" charset="0"/>
              </a:rPr>
              <a:t>The solution integrates three core datasets sales, customer, and product data into a unified analytical model using Microsoft Excel and Power Pivot. By connecting these datasets, the analysis enables a holistic view of sales activity across customers, products, and regions, ensuring accuracy, consistency, and flexibility in reporting.</a:t>
            </a:r>
          </a:p>
          <a:p>
            <a:endParaRPr lang="en-US" sz="1650" dirty="0">
              <a:latin typeface="Times New Roman" panose="02020603050405020304" pitchFamily="18" charset="0"/>
              <a:cs typeface="Times New Roman" panose="02020603050405020304" pitchFamily="18" charset="0"/>
            </a:endParaRPr>
          </a:p>
          <a:p>
            <a:r>
              <a:rPr lang="en-US" sz="1650" dirty="0">
                <a:latin typeface="Times New Roman" panose="02020603050405020304" pitchFamily="18" charset="0"/>
                <a:cs typeface="Times New Roman" panose="02020603050405020304" pitchFamily="18" charset="0"/>
              </a:rPr>
              <a:t>To ensure clarity and usability, the findings are presented through two interactive dashboards. The Revenue Performance Dashboard delivers an executive overview of sales trends, key performance indicators, and comparative time-based insights, while the Customer and Product Insights Dashboard provides deeper analysis of customer contribution, demographic patterns, and product performance. Together, these dashboards are designed to help decision-makers quickly understand what is happening in the business, why performance is changing, and where strategic action is required.</a:t>
            </a:r>
          </a:p>
        </p:txBody>
      </p:sp>
      <p:sp>
        <p:nvSpPr>
          <p:cNvPr id="5" name="TextBox 4">
            <a:extLst>
              <a:ext uri="{FF2B5EF4-FFF2-40B4-BE49-F238E27FC236}">
                <a16:creationId xmlns:a16="http://schemas.microsoft.com/office/drawing/2014/main" id="{CF439AB0-386C-4A11-854F-A7B25C16D0F2}"/>
              </a:ext>
            </a:extLst>
          </p:cNvPr>
          <p:cNvSpPr txBox="1"/>
          <p:nvPr/>
        </p:nvSpPr>
        <p:spPr>
          <a:xfrm>
            <a:off x="5107117" y="60838"/>
            <a:ext cx="5220224"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duotone>
              <a:schemeClr val="accent6">
                <a:shade val="45000"/>
                <a:satMod val="135000"/>
              </a:schemeClr>
              <a:prstClr val="white"/>
            </a:duotone>
          </a:blip>
          <a:srcRect l="24936" r="24936"/>
          <a:stretch/>
        </p:blipFill>
        <p:spPr>
          <a:xfrm rot="10800000">
            <a:off x="1" y="815110"/>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3AC40E2-C3C2-4799-91FD-0D0E814C88FA}"/>
              </a:ext>
            </a:extLst>
          </p:cNvPr>
          <p:cNvSpPr txBox="1">
            <a:spLocks/>
          </p:cNvSpPr>
          <p:nvPr/>
        </p:nvSpPr>
        <p:spPr>
          <a:xfrm>
            <a:off x="4528894" y="282389"/>
            <a:ext cx="5220224" cy="972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pPr algn="ctr"/>
            <a:endParaRPr lang="en-US" dirty="0"/>
          </a:p>
        </p:txBody>
      </p:sp>
      <p:sp>
        <p:nvSpPr>
          <p:cNvPr id="10" name="TextBox 9">
            <a:extLst>
              <a:ext uri="{FF2B5EF4-FFF2-40B4-BE49-F238E27FC236}">
                <a16:creationId xmlns:a16="http://schemas.microsoft.com/office/drawing/2014/main" id="{9C4AD0E7-65A7-4595-BC97-2264F7E220F5}"/>
              </a:ext>
            </a:extLst>
          </p:cNvPr>
          <p:cNvSpPr txBox="1"/>
          <p:nvPr/>
        </p:nvSpPr>
        <p:spPr>
          <a:xfrm>
            <a:off x="4174089" y="660400"/>
            <a:ext cx="7847582" cy="5324535"/>
          </a:xfrm>
          <a:prstGeom prst="rect">
            <a:avLst/>
          </a:prstGeom>
          <a:noFill/>
        </p:spPr>
        <p:txBody>
          <a:bodyPr wrap="square">
            <a:spAutoFit/>
          </a:bodyPr>
          <a:lstStyle/>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How much revenue did the business generate overall this year?</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How many orders were placed, and what is the average order value (AOV)?</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Which months had the highest and lowest sales, and are there seasonal trends?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Which customers generate the most revenue and/or place the most orders?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What is the revenue distribution across different age groups and genders?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Which product categories or individual products perform best and worst?</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Which regions contribute the most and least to revenue and customer base?</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Where are the opportunities for growth, and which areas or products need improvement?</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How can management make data-driven decisions to improve sales, customer retention, and profitability?</a:t>
            </a:r>
          </a:p>
        </p:txBody>
      </p:sp>
      <p:sp>
        <p:nvSpPr>
          <p:cNvPr id="5" name="TextBox 4">
            <a:extLst>
              <a:ext uri="{FF2B5EF4-FFF2-40B4-BE49-F238E27FC236}">
                <a16:creationId xmlns:a16="http://schemas.microsoft.com/office/drawing/2014/main" id="{CF439AB0-386C-4A11-854F-A7B25C16D0F2}"/>
              </a:ext>
            </a:extLst>
          </p:cNvPr>
          <p:cNvSpPr txBox="1"/>
          <p:nvPr/>
        </p:nvSpPr>
        <p:spPr>
          <a:xfrm>
            <a:off x="5107117" y="60838"/>
            <a:ext cx="5220224"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Business Question</a:t>
            </a:r>
          </a:p>
        </p:txBody>
      </p:sp>
    </p:spTree>
    <p:extLst>
      <p:ext uri="{BB962C8B-B14F-4D97-AF65-F5344CB8AC3E}">
        <p14:creationId xmlns:p14="http://schemas.microsoft.com/office/powerpoint/2010/main" val="134474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6594768" cy="1190386"/>
          </a:xfrm>
        </p:spPr>
        <p:txBody>
          <a:bodyPr>
            <a:normAutofit/>
          </a:bodyPr>
          <a:lstStyle/>
          <a:p>
            <a:r>
              <a:rPr lang="en-US" dirty="0"/>
              <a:t>poo</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Confidence-building strategies</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duotone>
              <a:schemeClr val="accent6">
                <a:shade val="45000"/>
                <a:satMod val="135000"/>
              </a:schemeClr>
              <a:prstClr val="white"/>
            </a:duotone>
          </a:blip>
          <a:srcRect l="43" r="43"/>
          <a:stretch/>
        </p:blipFill>
        <p:spPr>
          <a:xfrm>
            <a:off x="0" y="-80683"/>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49943"/>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51256A-704C-45E7-9C78-97AF2CE1F059}"/>
              </a:ext>
            </a:extLst>
          </p:cNvPr>
          <p:cNvSpPr txBox="1"/>
          <p:nvPr/>
        </p:nvSpPr>
        <p:spPr>
          <a:xfrm>
            <a:off x="6360459" y="102065"/>
            <a:ext cx="2366682"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Objective</a:t>
            </a:r>
          </a:p>
        </p:txBody>
      </p:sp>
      <p:sp>
        <p:nvSpPr>
          <p:cNvPr id="8" name="TextBox 7">
            <a:extLst>
              <a:ext uri="{FF2B5EF4-FFF2-40B4-BE49-F238E27FC236}">
                <a16:creationId xmlns:a16="http://schemas.microsoft.com/office/drawing/2014/main" id="{9DF51CED-C6DA-42BC-BC94-CC55DD6E6C77}"/>
              </a:ext>
            </a:extLst>
          </p:cNvPr>
          <p:cNvSpPr txBox="1"/>
          <p:nvPr/>
        </p:nvSpPr>
        <p:spPr>
          <a:xfrm>
            <a:off x="5096435" y="901085"/>
            <a:ext cx="6696636" cy="4154984"/>
          </a:xfrm>
          <a:prstGeom prst="rect">
            <a:avLst/>
          </a:prstGeom>
          <a:noFill/>
        </p:spPr>
        <p:txBody>
          <a:bodyPr wrap="square" rtlCol="0">
            <a:spAutoFit/>
          </a:bodyPr>
          <a:lstStyle/>
          <a:p>
            <a:pPr algn="l"/>
            <a:r>
              <a:rPr lang="en-US" sz="2400" b="0" i="0" dirty="0">
                <a:solidFill>
                  <a:srgbClr val="1F2328"/>
                </a:solidFill>
                <a:effectLst/>
                <a:latin typeface="Times New Roman" panose="02020603050405020304" pitchFamily="18" charset="0"/>
                <a:cs typeface="Times New Roman" panose="02020603050405020304" pitchFamily="18" charset="0"/>
              </a:rPr>
              <a:t>The goal of this project is to analyze sales data, uncover meaningful insights, and communicate findings through an interactive Excel dashboard. </a:t>
            </a:r>
          </a:p>
          <a:p>
            <a:pPr algn="l"/>
            <a:endParaRPr lang="en-US" sz="2400" b="0" i="0" dirty="0">
              <a:solidFill>
                <a:srgbClr val="1F2328"/>
              </a:solidFill>
              <a:effectLst/>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The objectives of this analysis are to analyze:</a:t>
            </a:r>
            <a:endParaRPr lang="en-US" sz="2400" b="0" i="0" dirty="0">
              <a:solidFill>
                <a:srgbClr val="1F2328"/>
              </a:solidFill>
              <a:effectLst/>
              <a:latin typeface="Times New Roman" panose="02020603050405020304" pitchFamily="18" charset="0"/>
              <a:cs typeface="Times New Roman" panose="02020603050405020304" pitchFamily="18" charset="0"/>
            </a:endParaRPr>
          </a:p>
          <a:p>
            <a:pPr algn="l"/>
            <a:r>
              <a:rPr lang="en-US" sz="2400" b="0" i="0" dirty="0">
                <a:solidFill>
                  <a:srgbClr val="1F2328"/>
                </a:solidFill>
                <a:effectLst/>
                <a:latin typeface="Times New Roman" panose="02020603050405020304" pitchFamily="18" charset="0"/>
                <a:cs typeface="Times New Roman" panose="02020603050405020304" pitchFamily="18" charset="0"/>
              </a:rPr>
              <a:t>1.	Business Performance Analysis </a:t>
            </a:r>
          </a:p>
          <a:p>
            <a:pPr algn="l"/>
            <a:r>
              <a:rPr lang="en-US" sz="2400" b="0" i="0" dirty="0">
                <a:solidFill>
                  <a:srgbClr val="1F2328"/>
                </a:solidFill>
                <a:effectLst/>
                <a:latin typeface="Times New Roman" panose="02020603050405020304" pitchFamily="18" charset="0"/>
                <a:cs typeface="Times New Roman" panose="02020603050405020304" pitchFamily="18" charset="0"/>
              </a:rPr>
              <a:t>2.	Time-Based &amp; Comparative Insights </a:t>
            </a:r>
          </a:p>
          <a:p>
            <a:pPr algn="l"/>
            <a:r>
              <a:rPr lang="en-US" sz="2400" b="0" i="0" dirty="0">
                <a:solidFill>
                  <a:srgbClr val="1F2328"/>
                </a:solidFill>
                <a:effectLst/>
                <a:latin typeface="Times New Roman" panose="02020603050405020304" pitchFamily="18" charset="0"/>
                <a:cs typeface="Times New Roman" panose="02020603050405020304" pitchFamily="18" charset="0"/>
              </a:rPr>
              <a:t>3.	Product &amp; Category Insights </a:t>
            </a:r>
          </a:p>
          <a:p>
            <a:pPr algn="l"/>
            <a:r>
              <a:rPr lang="en-US" sz="2400" b="0" i="0" dirty="0">
                <a:solidFill>
                  <a:srgbClr val="1F2328"/>
                </a:solidFill>
                <a:effectLst/>
                <a:latin typeface="Times New Roman" panose="02020603050405020304" pitchFamily="18" charset="0"/>
                <a:cs typeface="Times New Roman" panose="02020603050405020304" pitchFamily="18" charset="0"/>
              </a:rPr>
              <a:t>4.	Customer Insights </a:t>
            </a:r>
          </a:p>
          <a:p>
            <a:pPr algn="l"/>
            <a:r>
              <a:rPr lang="en-US" sz="2400" b="0" i="0" dirty="0">
                <a:solidFill>
                  <a:srgbClr val="1F2328"/>
                </a:solidFill>
                <a:effectLst/>
                <a:latin typeface="Times New Roman" panose="02020603050405020304" pitchFamily="18" charset="0"/>
                <a:cs typeface="Times New Roman" panose="02020603050405020304" pitchFamily="18" charset="0"/>
              </a:rPr>
              <a:t>5.	Regional Performance Insights </a:t>
            </a:r>
          </a:p>
          <a:p>
            <a:pPr algn="l"/>
            <a:r>
              <a:rPr lang="en-US" sz="2400" b="0" i="0" dirty="0">
                <a:solidFill>
                  <a:srgbClr val="1F2328"/>
                </a:solidFill>
                <a:effectLst/>
                <a:latin typeface="Times New Roman" panose="02020603050405020304" pitchFamily="18" charset="0"/>
                <a:cs typeface="Times New Roman" panose="02020603050405020304" pitchFamily="18" charset="0"/>
              </a:rPr>
              <a:t>6.	Dashboard Design &amp; Interactivity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5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134471" y="1102659"/>
            <a:ext cx="7651375" cy="5252104"/>
          </a:xfrm>
        </p:spPr>
        <p:txBody>
          <a:bodyPr vert="horz" lIns="91440" tIns="45720" rIns="91440" bIns="45720" rtlCol="0" anchor="t">
            <a:noAutofit/>
          </a:bodyPr>
          <a:lstStyle/>
          <a:p>
            <a:r>
              <a:rPr lang="en-US" sz="2000" dirty="0">
                <a:solidFill>
                  <a:schemeClr val="tx1"/>
                </a:solidFill>
                <a:latin typeface="Times New Roman" panose="02020603050405020304" pitchFamily="18" charset="0"/>
                <a:cs typeface="Times New Roman" panose="02020603050405020304" pitchFamily="18" charset="0"/>
              </a:rPr>
              <a:t>Management requires a clear and reliable way to monitor sales performance across different dimensions, including time, customers, products, and regions. However, raw sales data alone does not provide sufficient visibility into revenue trends, customer contribution, or growth opportunities.</a:t>
            </a:r>
          </a:p>
          <a:p>
            <a:r>
              <a:rPr lang="en-US" sz="2000" dirty="0">
                <a:solidFill>
                  <a:schemeClr val="tx1"/>
                </a:solidFill>
                <a:latin typeface="Times New Roman" panose="02020603050405020304" pitchFamily="18" charset="0"/>
                <a:cs typeface="Times New Roman" panose="02020603050405020304" pitchFamily="18" charset="0"/>
              </a:rPr>
              <a:t>Key challenges addressed in this analysis include:</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Limited visibility into overall revenue performance and growth trends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Difficulty identifying top-performing customers and products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Lack of insight into customer demographics and buying behavior</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Inability to compare regional performance and identify expansion opportunities</a:t>
            </a:r>
          </a:p>
          <a:p>
            <a:r>
              <a:rPr lang="en-US" sz="2000" dirty="0">
                <a:solidFill>
                  <a:schemeClr val="tx1"/>
                </a:solidFill>
                <a:latin typeface="Times New Roman" panose="02020603050405020304" pitchFamily="18" charset="0"/>
                <a:cs typeface="Times New Roman" panose="02020603050405020304" pitchFamily="18" charset="0"/>
              </a:rPr>
              <a:t>Without structured analysis and visualization, these gaps limit effective sales planning, customer targeting, and resource allocation.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7" name="TextBox 6">
            <a:extLst>
              <a:ext uri="{FF2B5EF4-FFF2-40B4-BE49-F238E27FC236}">
                <a16:creationId xmlns:a16="http://schemas.microsoft.com/office/drawing/2014/main" id="{611FFA4A-2CEE-4F38-9098-09A5A8E91A8E}"/>
              </a:ext>
            </a:extLst>
          </p:cNvPr>
          <p:cNvSpPr txBox="1"/>
          <p:nvPr/>
        </p:nvSpPr>
        <p:spPr>
          <a:xfrm>
            <a:off x="762000" y="254967"/>
            <a:ext cx="6098240" cy="707886"/>
          </a:xfrm>
          <a:prstGeom prst="rect">
            <a:avLst/>
          </a:prstGeom>
          <a:noFill/>
        </p:spPr>
        <p:txBody>
          <a:bodyPr wrap="square">
            <a:spAutoFit/>
          </a:bodyPr>
          <a:lstStyle/>
          <a:p>
            <a:pPr algn="ctr"/>
            <a:r>
              <a:rPr lang="en-US" sz="4000" dirty="0">
                <a:latin typeface="Times New Roman" panose="02020603050405020304" pitchFamily="18" charset="0"/>
                <a:cs typeface="Times New Roman" panose="02020603050405020304" pitchFamily="18" charset="0"/>
              </a:rPr>
              <a:t>Case Problem</a:t>
            </a: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8" name="TextBox 7">
            <a:extLst>
              <a:ext uri="{FF2B5EF4-FFF2-40B4-BE49-F238E27FC236}">
                <a16:creationId xmlns:a16="http://schemas.microsoft.com/office/drawing/2014/main" id="{79A2E5E4-0D79-42EF-908F-80ADF085AF4E}"/>
              </a:ext>
            </a:extLst>
          </p:cNvPr>
          <p:cNvSpPr txBox="1"/>
          <p:nvPr/>
        </p:nvSpPr>
        <p:spPr>
          <a:xfrm>
            <a:off x="4101352" y="1209955"/>
            <a:ext cx="7893423" cy="5632311"/>
          </a:xfrm>
          <a:prstGeom prst="rect">
            <a:avLst/>
          </a:prstGeom>
          <a:noFill/>
        </p:spPr>
        <p:txBody>
          <a:bodyPr wrap="square">
            <a:spAutoFit/>
          </a:bodyPr>
          <a:lstStyle/>
          <a:p>
            <a:r>
              <a:rPr lang="en-US" dirty="0"/>
              <a:t>The data processing stage involved preparing and analyzing the raw datasets to extract meaningful insights and ensure accuracy for further analysis. This process encompassed several key steps:</a:t>
            </a:r>
          </a:p>
          <a:p>
            <a:endParaRPr lang="en-US" dirty="0"/>
          </a:p>
          <a:p>
            <a:r>
              <a:rPr lang="en-US" b="1" dirty="0"/>
              <a:t>Exploratory Data Analysis (EDA):</a:t>
            </a:r>
            <a:br>
              <a:rPr lang="en-US" dirty="0"/>
            </a:br>
            <a:r>
              <a:rPr lang="en-US" dirty="0"/>
              <a:t>The first step was conducting an in-depth EDA to understand the structure, patterns, and quality of the data. EDA involved:</a:t>
            </a:r>
          </a:p>
          <a:p>
            <a:pPr>
              <a:buFont typeface="Arial" panose="020B0604020202020204" pitchFamily="34" charset="0"/>
              <a:buChar char="•"/>
            </a:pPr>
            <a:r>
              <a:rPr lang="en-US" dirty="0"/>
              <a:t>Checking for missing or null values</a:t>
            </a:r>
          </a:p>
          <a:p>
            <a:pPr>
              <a:buFont typeface="Arial" panose="020B0604020202020204" pitchFamily="34" charset="0"/>
              <a:buChar char="•"/>
            </a:pPr>
            <a:r>
              <a:rPr lang="en-US" dirty="0"/>
              <a:t>Removing duplicates</a:t>
            </a:r>
          </a:p>
          <a:p>
            <a:pPr>
              <a:buFont typeface="Arial" panose="020B0604020202020204" pitchFamily="34" charset="0"/>
              <a:buChar char="•"/>
            </a:pPr>
            <a:r>
              <a:rPr lang="en-US" dirty="0"/>
              <a:t>Understanding data distributions and relationships between variables</a:t>
            </a:r>
          </a:p>
          <a:p>
            <a:r>
              <a:rPr lang="en-US" dirty="0"/>
              <a:t>EDA provided a foundation for informed decisions on handling data inconsistencies and shaping the dataset for visualization and KPI computation.</a:t>
            </a:r>
          </a:p>
          <a:p>
            <a:endParaRPr lang="en-US" dirty="0"/>
          </a:p>
          <a:p>
            <a:r>
              <a:rPr lang="en-US" b="1" dirty="0"/>
              <a:t>Tools Used:</a:t>
            </a:r>
            <a:br>
              <a:rPr lang="en-US" dirty="0"/>
            </a:br>
            <a:r>
              <a:rPr lang="en-US" dirty="0"/>
              <a:t>The analysis was carried out using </a:t>
            </a:r>
            <a:r>
              <a:rPr lang="en-US" b="1" dirty="0"/>
              <a:t>Microsoft Excel</a:t>
            </a:r>
            <a:r>
              <a:rPr lang="en-US" dirty="0"/>
              <a:t>, leveraging its data management and visualization capabilities. </a:t>
            </a:r>
            <a:r>
              <a:rPr lang="en-US" b="1" dirty="0"/>
              <a:t>Power Pivot</a:t>
            </a:r>
            <a:r>
              <a:rPr lang="en-US" dirty="0"/>
              <a:t> was used perform advanced calculations beyond standard Excel. </a:t>
            </a:r>
            <a:r>
              <a:rPr lang="en-US" b="1" dirty="0"/>
              <a:t>DAX (Data Analysis Expressions)</a:t>
            </a:r>
            <a:r>
              <a:rPr lang="en-US" dirty="0"/>
              <a:t> was applied to build relational models and compute key metrics for deeper analysis</a:t>
            </a:r>
          </a:p>
        </p:txBody>
      </p:sp>
      <p:sp>
        <p:nvSpPr>
          <p:cNvPr id="9" name="TextBox 8">
            <a:extLst>
              <a:ext uri="{FF2B5EF4-FFF2-40B4-BE49-F238E27FC236}">
                <a16:creationId xmlns:a16="http://schemas.microsoft.com/office/drawing/2014/main" id="{30CF6663-ABF7-4E64-9FD1-EFC46E8F2D7E}"/>
              </a:ext>
            </a:extLst>
          </p:cNvPr>
          <p:cNvSpPr txBox="1"/>
          <p:nvPr/>
        </p:nvSpPr>
        <p:spPr>
          <a:xfrm>
            <a:off x="2944906" y="255495"/>
            <a:ext cx="9049869"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Data Processing and methodology</a:t>
            </a:r>
          </a:p>
        </p:txBody>
      </p:sp>
    </p:spTree>
    <p:extLst>
      <p:ext uri="{BB962C8B-B14F-4D97-AF65-F5344CB8AC3E}">
        <p14:creationId xmlns:p14="http://schemas.microsoft.com/office/powerpoint/2010/main" val="30032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graph&#10;&#10;AI-generated content may be incorrect.">
            <a:extLst>
              <a:ext uri="{FF2B5EF4-FFF2-40B4-BE49-F238E27FC236}">
                <a16:creationId xmlns:a16="http://schemas.microsoft.com/office/drawing/2014/main" id="{CB5A392C-5481-4802-B1AD-A6FF94FFB9A9}"/>
              </a:ext>
            </a:extLst>
          </p:cNvPr>
          <p:cNvPicPr>
            <a:picLocks noChangeAspect="1"/>
          </p:cNvPicPr>
          <p:nvPr/>
        </p:nvPicPr>
        <p:blipFill>
          <a:blip r:embed="rId3"/>
          <a:stretch>
            <a:fillRect/>
          </a:stretch>
        </p:blipFill>
        <p:spPr>
          <a:xfrm>
            <a:off x="295835" y="68534"/>
            <a:ext cx="10883071" cy="6305372"/>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73A0505C-37EF-4E1B-A555-82D1A7636249}"/>
              </a:ext>
            </a:extLst>
          </p:cNvPr>
          <p:cNvPicPr>
            <a:picLocks noChangeAspect="1"/>
          </p:cNvPicPr>
          <p:nvPr/>
        </p:nvPicPr>
        <p:blipFill>
          <a:blip r:embed="rId3"/>
          <a:stretch>
            <a:fillRect/>
          </a:stretch>
        </p:blipFill>
        <p:spPr>
          <a:xfrm>
            <a:off x="242047" y="86801"/>
            <a:ext cx="10729401" cy="6125740"/>
          </a:xfrm>
          <a:prstGeom prst="rect">
            <a:avLst/>
          </a:prstGeom>
        </p:spPr>
      </p:pic>
    </p:spTree>
    <p:extLst>
      <p:ext uri="{BB962C8B-B14F-4D97-AF65-F5344CB8AC3E}">
        <p14:creationId xmlns:p14="http://schemas.microsoft.com/office/powerpoint/2010/main" val="1259624668"/>
      </p:ext>
    </p:extLst>
  </p:cSld>
  <p:clrMapOvr>
    <a:masterClrMapping/>
  </p:clrMapOvr>
</p:sld>
</file>

<file path=ppt/theme/theme1.xml><?xml version="1.0" encoding="utf-8"?>
<a:theme xmlns:a="http://schemas.openxmlformats.org/drawingml/2006/main" name="Custom">
  <a:themeElements>
    <a:clrScheme name="Custom 1">
      <a:dk1>
        <a:sysClr val="windowText" lastClr="000000"/>
      </a:dk1>
      <a:lt1>
        <a:sysClr val="window" lastClr="FFFFFF"/>
      </a:lt1>
      <a:dk2>
        <a:srgbClr val="C08DF4"/>
      </a:dk2>
      <a:lt2>
        <a:srgbClr val="EEECE1"/>
      </a:lt2>
      <a:accent1>
        <a:srgbClr val="4F81BD"/>
      </a:accent1>
      <a:accent2>
        <a:srgbClr val="C08DF4"/>
      </a:accent2>
      <a:accent3>
        <a:srgbClr val="ECECEC"/>
      </a:accent3>
      <a:accent4>
        <a:srgbClr val="C08DF4"/>
      </a:accent4>
      <a:accent5>
        <a:srgbClr val="C08DF4"/>
      </a:accent5>
      <a:accent6>
        <a:srgbClr val="F87BD1"/>
      </a:accent6>
      <a:hlink>
        <a:srgbClr val="A5A5A5"/>
      </a:hlink>
      <a:folHlink>
        <a:srgbClr val="C08DF4"/>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{455EFF23-210C-4737-96DF-C5815AAD22B1}TF55c86556-70ea-476e-aa05-13a38f2d5b0da1381d77_win32-a3c664429073</Template>
  <TotalTime>283</TotalTime>
  <Words>1545</Words>
  <Application>Microsoft Office PowerPoint</Application>
  <PresentationFormat>Widescreen</PresentationFormat>
  <Paragraphs>160</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Amasis MT Pro Black</vt:lpstr>
      <vt:lpstr>Amasis MT Pro Medium</vt:lpstr>
      <vt:lpstr>Arial</vt:lpstr>
      <vt:lpstr>Avenir Next LT Pro</vt:lpstr>
      <vt:lpstr>Calibri</vt:lpstr>
      <vt:lpstr>Times New Roman</vt:lpstr>
      <vt:lpstr>Wingdings</vt:lpstr>
      <vt:lpstr>Custom</vt:lpstr>
      <vt:lpstr>Basic presentation</vt:lpstr>
      <vt:lpstr>PowerPoint Presentation</vt:lpstr>
      <vt:lpstr>PowerPoint Presentation</vt:lpstr>
      <vt:lpstr>PowerPoint Presentation</vt:lpstr>
      <vt:lpstr>poo</vt:lpstr>
      <vt:lpstr>Engaging the audience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Speaking impact​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Bukola Salau</dc:creator>
  <cp:lastModifiedBy>Bukola Salau</cp:lastModifiedBy>
  <cp:revision>25</cp:revision>
  <dcterms:created xsi:type="dcterms:W3CDTF">2026-01-17T20:28:49Z</dcterms:created>
  <dcterms:modified xsi:type="dcterms:W3CDTF">2026-01-18T14:40:24Z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